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9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9"/>
  </p:normalViewPr>
  <p:slideViewPr>
    <p:cSldViewPr snapToGrid="0" snapToObjects="1">
      <p:cViewPr varScale="1">
        <p:scale>
          <a:sx n="76" d="100"/>
          <a:sy n="76" d="100"/>
        </p:scale>
        <p:origin x="17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E0E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"/>
          <p:cNvSpPr/>
          <p:nvPr/>
        </p:nvSpPr>
        <p:spPr>
          <a:xfrm>
            <a:off x="-1" y="-1"/>
            <a:ext cx="13004801" cy="811499"/>
          </a:xfrm>
          <a:prstGeom prst="rect">
            <a:avLst/>
          </a:prstGeom>
          <a:solidFill>
            <a:srgbClr val="272727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39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57" y="175203"/>
            <a:ext cx="1644955" cy="50198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Line"/>
          <p:cNvSpPr/>
          <p:nvPr/>
        </p:nvSpPr>
        <p:spPr>
          <a:xfrm flipV="1">
            <a:off x="11467837" y="175204"/>
            <a:ext cx="1" cy="472434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65023" tIns="65023" rIns="65023" bIns="65023"/>
          <a:lstStyle/>
          <a:p>
            <a:pPr algn="l" defTabSz="65024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1" name="Rectangle"/>
          <p:cNvSpPr/>
          <p:nvPr/>
        </p:nvSpPr>
        <p:spPr>
          <a:xfrm>
            <a:off x="323756" y="1025816"/>
            <a:ext cx="12402782" cy="84285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650239" y="1384016"/>
            <a:ext cx="11704322" cy="812801"/>
          </a:xfrm>
          <a:prstGeom prst="rect">
            <a:avLst/>
          </a:prstGeom>
        </p:spPr>
        <p:txBody>
          <a:bodyPr lIns="65023" tIns="65023" rIns="65023" bIns="65023" anchor="t"/>
          <a:lstStyle>
            <a:lvl1pPr algn="l" defTabSz="650240">
              <a:defRPr sz="3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idx="1"/>
          </p:nvPr>
        </p:nvSpPr>
        <p:spPr>
          <a:xfrm>
            <a:off x="650239" y="2430734"/>
            <a:ext cx="11704322" cy="6685482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650240">
              <a:spcBef>
                <a:spcPts val="1000"/>
              </a:spcBef>
              <a:buSzPct val="100000"/>
              <a:buFont typeface="Arial"/>
              <a:defRPr sz="4400">
                <a:latin typeface="Helvetica"/>
                <a:ea typeface="Helvetica"/>
                <a:cs typeface="Helvetica"/>
                <a:sym typeface="Helvetica"/>
              </a:defRPr>
            </a:lvl1pPr>
            <a:lvl2pPr marL="906235" indent="-449035" defTabSz="650240">
              <a:spcBef>
                <a:spcPts val="1000"/>
              </a:spcBef>
              <a:buSzPct val="100000"/>
              <a:buFont typeface="Arial"/>
              <a:buChar char="–"/>
              <a:defRPr sz="4400">
                <a:latin typeface="Helvetica"/>
                <a:ea typeface="Helvetica"/>
                <a:cs typeface="Helvetica"/>
                <a:sym typeface="Helvetica"/>
              </a:defRPr>
            </a:lvl2pPr>
            <a:lvl3pPr indent="-419100" defTabSz="650240">
              <a:spcBef>
                <a:spcPts val="1000"/>
              </a:spcBef>
              <a:buSzPct val="100000"/>
              <a:buFont typeface="Arial"/>
              <a:defRPr sz="4400">
                <a:latin typeface="Helvetica"/>
                <a:ea typeface="Helvetica"/>
                <a:cs typeface="Helvetica"/>
                <a:sym typeface="Helvetica"/>
              </a:defRPr>
            </a:lvl3pPr>
            <a:lvl4pPr marL="1874520" indent="-502920" defTabSz="650240">
              <a:spcBef>
                <a:spcPts val="1000"/>
              </a:spcBef>
              <a:buSzPct val="100000"/>
              <a:buFont typeface="Arial"/>
              <a:buChar char="–"/>
              <a:defRPr sz="4400">
                <a:latin typeface="Helvetica"/>
                <a:ea typeface="Helvetica"/>
                <a:cs typeface="Helvetica"/>
                <a:sym typeface="Helvetica"/>
              </a:defRPr>
            </a:lvl4pPr>
            <a:lvl5pPr marL="2331720" indent="-502920" defTabSz="650240">
              <a:spcBef>
                <a:spcPts val="1000"/>
              </a:spcBef>
              <a:buSzPct val="100000"/>
              <a:buFont typeface="Arial"/>
              <a:buChar char="»"/>
              <a:defRPr sz="4400"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Rectangle"/>
          <p:cNvSpPr/>
          <p:nvPr/>
        </p:nvSpPr>
        <p:spPr>
          <a:xfrm>
            <a:off x="12455633" y="9116217"/>
            <a:ext cx="549168" cy="507213"/>
          </a:xfrm>
          <a:prstGeom prst="rect">
            <a:avLst/>
          </a:prstGeom>
          <a:solidFill>
            <a:srgbClr val="4F81BD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47437" y="9186313"/>
            <a:ext cx="295149" cy="314075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650240">
              <a:defRPr sz="1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E0E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-1" y="-1"/>
            <a:ext cx="13004801" cy="811499"/>
          </a:xfrm>
          <a:prstGeom prst="rect">
            <a:avLst/>
          </a:prstGeom>
          <a:solidFill>
            <a:srgbClr val="272727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53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57" y="175203"/>
            <a:ext cx="1644955" cy="50198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Line"/>
          <p:cNvSpPr/>
          <p:nvPr/>
        </p:nvSpPr>
        <p:spPr>
          <a:xfrm flipV="1">
            <a:off x="11467837" y="175204"/>
            <a:ext cx="1" cy="472434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65023" tIns="65023" rIns="65023" bIns="65023"/>
          <a:lstStyle/>
          <a:p>
            <a:pPr algn="l" defTabSz="65024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5" name="Rectangle"/>
          <p:cNvSpPr/>
          <p:nvPr/>
        </p:nvSpPr>
        <p:spPr>
          <a:xfrm>
            <a:off x="323756" y="1025816"/>
            <a:ext cx="12402782" cy="84285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xfrm>
            <a:off x="650239" y="1384016"/>
            <a:ext cx="11704322" cy="812801"/>
          </a:xfrm>
          <a:prstGeom prst="rect">
            <a:avLst/>
          </a:prstGeom>
        </p:spPr>
        <p:txBody>
          <a:bodyPr lIns="65023" tIns="65023" rIns="65023" bIns="65023" anchor="t"/>
          <a:lstStyle>
            <a:lvl1pPr algn="l" defTabSz="650240">
              <a:defRPr sz="3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650239" y="2430734"/>
            <a:ext cx="11704322" cy="6685482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650240">
              <a:spcBef>
                <a:spcPts val="1000"/>
              </a:spcBef>
              <a:buSzPct val="100000"/>
              <a:buFont typeface="Arial"/>
              <a:defRPr sz="4400">
                <a:latin typeface="Helvetica"/>
                <a:ea typeface="Helvetica"/>
                <a:cs typeface="Helvetica"/>
                <a:sym typeface="Helvetica"/>
              </a:defRPr>
            </a:lvl1pPr>
            <a:lvl2pPr marL="906235" indent="-449035" defTabSz="650240">
              <a:spcBef>
                <a:spcPts val="1000"/>
              </a:spcBef>
              <a:buSzPct val="100000"/>
              <a:buFont typeface="Arial"/>
              <a:buChar char="–"/>
              <a:defRPr sz="4400">
                <a:latin typeface="Helvetica"/>
                <a:ea typeface="Helvetica"/>
                <a:cs typeface="Helvetica"/>
                <a:sym typeface="Helvetica"/>
              </a:defRPr>
            </a:lvl2pPr>
            <a:lvl3pPr indent="-419100" defTabSz="650240">
              <a:spcBef>
                <a:spcPts val="1000"/>
              </a:spcBef>
              <a:buSzPct val="100000"/>
              <a:buFont typeface="Arial"/>
              <a:defRPr sz="4400">
                <a:latin typeface="Helvetica"/>
                <a:ea typeface="Helvetica"/>
                <a:cs typeface="Helvetica"/>
                <a:sym typeface="Helvetica"/>
              </a:defRPr>
            </a:lvl3pPr>
            <a:lvl4pPr marL="1874520" indent="-502920" defTabSz="650240">
              <a:spcBef>
                <a:spcPts val="1000"/>
              </a:spcBef>
              <a:buSzPct val="100000"/>
              <a:buFont typeface="Arial"/>
              <a:buChar char="–"/>
              <a:defRPr sz="4400">
                <a:latin typeface="Helvetica"/>
                <a:ea typeface="Helvetica"/>
                <a:cs typeface="Helvetica"/>
                <a:sym typeface="Helvetica"/>
              </a:defRPr>
            </a:lvl4pPr>
            <a:lvl5pPr marL="2331720" indent="-502920" defTabSz="650240">
              <a:spcBef>
                <a:spcPts val="1000"/>
              </a:spcBef>
              <a:buSzPct val="100000"/>
              <a:buFont typeface="Arial"/>
              <a:buChar char="»"/>
              <a:defRPr sz="4400"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Rectangle"/>
          <p:cNvSpPr/>
          <p:nvPr/>
        </p:nvSpPr>
        <p:spPr>
          <a:xfrm>
            <a:off x="12455633" y="9116217"/>
            <a:ext cx="549168" cy="507213"/>
          </a:xfrm>
          <a:prstGeom prst="rect">
            <a:avLst/>
          </a:prstGeom>
          <a:solidFill>
            <a:srgbClr val="4F81BD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47437" y="9186313"/>
            <a:ext cx="295149" cy="314075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650240">
              <a:defRPr sz="1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-locate.org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llingrain.com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Getty-TGN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gpsvisualizer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idigbio.org/wiki/index.php/Georeferencing" TargetMode="External"/><Relationship Id="rId4" Type="http://schemas.openxmlformats.org/officeDocument/2006/relationships/hyperlink" Target="http://herpnet.org/Gazetteer/GeorefResources.ht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AD24F1-6C43-114C-8B12-A2E045EB7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18633"/>
          <a:stretch/>
        </p:blipFill>
        <p:spPr>
          <a:xfrm>
            <a:off x="0" y="6840460"/>
            <a:ext cx="13004800" cy="2959634"/>
          </a:xfrm>
          <a:prstGeom prst="rect">
            <a:avLst/>
          </a:prstGeom>
        </p:spPr>
      </p:pic>
      <p:sp>
        <p:nvSpPr>
          <p:cNvPr id="5" name="ENM Crash Course:…">
            <a:extLst>
              <a:ext uri="{FF2B5EF4-FFF2-40B4-BE49-F238E27FC236}">
                <a16:creationId xmlns:a16="http://schemas.microsoft.com/office/drawing/2014/main" id="{D14D1293-CEC3-704D-98C0-BDB12666580A}"/>
              </a:ext>
            </a:extLst>
          </p:cNvPr>
          <p:cNvSpPr txBox="1">
            <a:spLocks/>
          </p:cNvSpPr>
          <p:nvPr/>
        </p:nvSpPr>
        <p:spPr>
          <a:xfrm>
            <a:off x="975359" y="2000758"/>
            <a:ext cx="11054082" cy="2225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630732" hangingPunct="1">
              <a:defRPr sz="6790">
                <a:effectLst>
                  <a:outerShdw blurRad="49276" dist="36957" dir="2700000" rotWithShape="0">
                    <a:srgbClr val="000000">
                      <a:alpha val="43000"/>
                    </a:srgbClr>
                  </a:outerShdw>
                </a:effectLst>
              </a:defRPr>
            </a:pPr>
            <a:r>
              <a:rPr lang="en-US" sz="6790" dirty="0">
                <a:effectLst>
                  <a:outerShdw blurRad="49276" dist="36957" dir="2700000" rotWithShape="0">
                    <a:srgbClr val="000000">
                      <a:alpha val="43000"/>
                    </a:srgbClr>
                  </a:outerShdw>
                </a:effectLst>
              </a:rPr>
              <a:t>Georeferencing</a:t>
            </a:r>
          </a:p>
        </p:txBody>
      </p:sp>
      <p:pic>
        <p:nvPicPr>
          <p:cNvPr id="7" name="Picture 6" descr="https://www.idigbio.org/wiki/_media/idigbio_logo_rgb.png">
            <a:extLst>
              <a:ext uri="{FF2B5EF4-FFF2-40B4-BE49-F238E27FC236}">
                <a16:creationId xmlns:a16="http://schemas.microsoft.com/office/drawing/2014/main" id="{9339FCE3-7277-A344-B13C-ADB07DB26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100" y="5350457"/>
            <a:ext cx="4388601" cy="135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292641-0E25-4D43-8C3E-AD5793543563}"/>
              </a:ext>
            </a:extLst>
          </p:cNvPr>
          <p:cNvSpPr txBox="1"/>
          <p:nvPr/>
        </p:nvSpPr>
        <p:spPr>
          <a:xfrm>
            <a:off x="4946557" y="3449037"/>
            <a:ext cx="31116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800" dirty="0">
              <a:solidFill>
                <a:srgbClr val="0070C0"/>
              </a:solidFill>
            </a:endParaRPr>
          </a:p>
          <a:p>
            <a:pPr algn="ctr"/>
            <a:r>
              <a:rPr lang="en-US" sz="2800" dirty="0">
                <a:solidFill>
                  <a:srgbClr val="0070C0"/>
                </a:solidFill>
              </a:rPr>
              <a:t>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399818638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Map scale uncertain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Map scale uncertainty</a:t>
            </a: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002" y="2667596"/>
            <a:ext cx="6878796" cy="6171008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USGS Standard Map Accuracy"/>
          <p:cNvSpPr txBox="1"/>
          <p:nvPr/>
        </p:nvSpPr>
        <p:spPr>
          <a:xfrm>
            <a:off x="3260851" y="8902700"/>
            <a:ext cx="648309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USGS Standard Map Accuracy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PS uncertain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GPS uncertainty</a:t>
            </a:r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58" y="2713623"/>
            <a:ext cx="10656284" cy="6506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Datum uncertain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Datum uncertainty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02" y="2290393"/>
            <a:ext cx="9871196" cy="652656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Error assuming NAD27 vs NAD83 or WGS84"/>
          <p:cNvSpPr txBox="1"/>
          <p:nvPr/>
        </p:nvSpPr>
        <p:spPr>
          <a:xfrm>
            <a:off x="1630891" y="8887883"/>
            <a:ext cx="92011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Error assuming NAD27 vs NAD83 or WGS84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Direction and Distance measurement uncertain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Direction and Distance measurement uncertainty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621" y="2601703"/>
            <a:ext cx="5912625" cy="6885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06" y="3169000"/>
            <a:ext cx="5294254" cy="5168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N &gt; NE &gt; ENE"/>
          <p:cNvSpPr txBox="1"/>
          <p:nvPr/>
        </p:nvSpPr>
        <p:spPr>
          <a:xfrm>
            <a:off x="1385256" y="8650816"/>
            <a:ext cx="30545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 &gt; NE &gt; ENE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Extent of locality uncertain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r>
              <a:t>Extent of locality uncertainty</a:t>
            </a:r>
          </a:p>
        </p:txBody>
      </p:sp>
      <p:pic>
        <p:nvPicPr>
          <p:cNvPr id="224" name="Screen Shot 2014-06-25 at 2.17.58 PM.png" descr="Screen Shot 2014-06-25 at 2.17.5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97" y="2537157"/>
            <a:ext cx="9482206" cy="5619086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  <p:sp>
        <p:nvSpPr>
          <p:cNvPr id="225" name="“Davis, Yolo County, CA”"/>
          <p:cNvSpPr txBox="1"/>
          <p:nvPr/>
        </p:nvSpPr>
        <p:spPr>
          <a:xfrm>
            <a:off x="3921150" y="2169583"/>
            <a:ext cx="5162500" cy="673101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“Davis, Yolo County, CA”</a:t>
            </a:r>
          </a:p>
        </p:txBody>
      </p:sp>
      <p:sp>
        <p:nvSpPr>
          <p:cNvPr id="226" name="Point Method…"/>
          <p:cNvSpPr txBox="1"/>
          <p:nvPr/>
        </p:nvSpPr>
        <p:spPr>
          <a:xfrm>
            <a:off x="4462602" y="8326966"/>
            <a:ext cx="407959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Point Method</a:t>
            </a:r>
          </a:p>
          <a:p>
            <a:r>
              <a:t>38.5463, -121.7425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creen Shot 2014-06-25 at 2.20.21 PM.png" descr="Screen Shot 2014-06-25 at 2.20.2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25" y="2334894"/>
            <a:ext cx="9767550" cy="5830411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  <p:sp>
        <p:nvSpPr>
          <p:cNvPr id="229" name="Extent of locality uncertain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r>
              <a:t>Extent of locality uncertainty</a:t>
            </a:r>
          </a:p>
        </p:txBody>
      </p:sp>
      <p:sp>
        <p:nvSpPr>
          <p:cNvPr id="230" name="“Davis, Yolo County, CA”"/>
          <p:cNvSpPr txBox="1"/>
          <p:nvPr/>
        </p:nvSpPr>
        <p:spPr>
          <a:xfrm>
            <a:off x="3921150" y="2169583"/>
            <a:ext cx="5162500" cy="673101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“Davis, Yolo County, CA”</a:t>
            </a:r>
          </a:p>
        </p:txBody>
      </p:sp>
      <p:sp>
        <p:nvSpPr>
          <p:cNvPr id="231" name="Bounding-Box Method…"/>
          <p:cNvSpPr txBox="1"/>
          <p:nvPr/>
        </p:nvSpPr>
        <p:spPr>
          <a:xfrm>
            <a:off x="3994720" y="8053916"/>
            <a:ext cx="5015360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Bounding-Box Method</a:t>
            </a:r>
          </a:p>
          <a:p>
            <a:r>
              <a:t>38.5486, -121.7542</a:t>
            </a:r>
          </a:p>
          <a:p>
            <a:r>
              <a:t>38.545, -121.7394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creen Shot 2014-06-25 at 2.20.51 PM.png" descr="Screen Shot 2014-06-25 at 2.20.5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331" y="2287441"/>
            <a:ext cx="9890431" cy="5865005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  <p:sp>
        <p:nvSpPr>
          <p:cNvPr id="234" name="Extent of locality uncertain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r>
              <a:t>Extent of locality uncertainty</a:t>
            </a:r>
          </a:p>
        </p:txBody>
      </p:sp>
      <p:sp>
        <p:nvSpPr>
          <p:cNvPr id="235" name="“Davis, Yolo County, CA”"/>
          <p:cNvSpPr txBox="1"/>
          <p:nvPr/>
        </p:nvSpPr>
        <p:spPr>
          <a:xfrm>
            <a:off x="3921150" y="2169583"/>
            <a:ext cx="5162500" cy="673101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“Davis, Yolo County, CA”</a:t>
            </a:r>
          </a:p>
        </p:txBody>
      </p:sp>
      <p:sp>
        <p:nvSpPr>
          <p:cNvPr id="236" name="Point-Radius Method…"/>
          <p:cNvSpPr txBox="1"/>
          <p:nvPr/>
        </p:nvSpPr>
        <p:spPr>
          <a:xfrm>
            <a:off x="3176041" y="8053916"/>
            <a:ext cx="6652718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Point-Radius Method</a:t>
            </a:r>
          </a:p>
          <a:p>
            <a:r>
              <a:t>38.5468, -121.7469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Uncertainty radius: 8325 meters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Extent of locality uncertain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r>
              <a:t>Extent of locality uncertainty</a:t>
            </a:r>
          </a:p>
        </p:txBody>
      </p:sp>
      <p:sp>
        <p:nvSpPr>
          <p:cNvPr id="239" name="“Davis, Yolo County, CA”"/>
          <p:cNvSpPr txBox="1"/>
          <p:nvPr/>
        </p:nvSpPr>
        <p:spPr>
          <a:xfrm>
            <a:off x="3921150" y="2169583"/>
            <a:ext cx="5162500" cy="673101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“Davis, Yolo County, CA”</a:t>
            </a:r>
          </a:p>
        </p:txBody>
      </p:sp>
      <p:sp>
        <p:nvSpPr>
          <p:cNvPr id="240" name="Point-Radius Method…"/>
          <p:cNvSpPr txBox="1"/>
          <p:nvPr/>
        </p:nvSpPr>
        <p:spPr>
          <a:xfrm>
            <a:off x="3176041" y="8053916"/>
            <a:ext cx="6652718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Point-Radius Method</a:t>
            </a:r>
          </a:p>
          <a:p>
            <a:r>
              <a:t>38.5468, -121.7469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Uncertainty radius: 8325 meters</a:t>
            </a:r>
          </a:p>
        </p:txBody>
      </p:sp>
      <p:sp>
        <p:nvSpPr>
          <p:cNvPr id="241" name="Note the uncertainty! If greater than the size of your variable layers, throw the locality away!"/>
          <p:cNvSpPr txBox="1"/>
          <p:nvPr/>
        </p:nvSpPr>
        <p:spPr>
          <a:xfrm>
            <a:off x="8563254" y="3790950"/>
            <a:ext cx="4097044" cy="392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Note the uncertainty! If greater than the size of your variable layers, throw the locality away!</a:t>
            </a:r>
          </a:p>
        </p:txBody>
      </p:sp>
      <p:pic>
        <p:nvPicPr>
          <p:cNvPr id="242" name="Screen Shot 2014-06-25 at 2.20.51 PM.png" descr="Screen Shot 2014-06-25 at 2.20.5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98" y="3931985"/>
            <a:ext cx="6142063" cy="3642230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  <p:sp>
        <p:nvSpPr>
          <p:cNvPr id="243" name="Line"/>
          <p:cNvSpPr/>
          <p:nvPr/>
        </p:nvSpPr>
        <p:spPr>
          <a:xfrm flipV="1">
            <a:off x="9609666" y="7553237"/>
            <a:ext cx="799374" cy="173469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creen Shot 2014-06-25 at 2.03.17 PM.png" descr="Screen Shot 2014-06-25 at 2.03.1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65" y="2293725"/>
            <a:ext cx="9939763" cy="5934008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  <p:sp>
        <p:nvSpPr>
          <p:cNvPr id="246" name="Extent of locality uncertain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r>
              <a:t>Extent of locality uncertainty</a:t>
            </a:r>
          </a:p>
        </p:txBody>
      </p:sp>
      <p:sp>
        <p:nvSpPr>
          <p:cNvPr id="247" name="“Davis, Yolo County, CA”"/>
          <p:cNvSpPr txBox="1"/>
          <p:nvPr/>
        </p:nvSpPr>
        <p:spPr>
          <a:xfrm>
            <a:off x="3921150" y="2169583"/>
            <a:ext cx="5162500" cy="673101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“Davis, Yolo County, CA”</a:t>
            </a:r>
          </a:p>
        </p:txBody>
      </p:sp>
      <p:sp>
        <p:nvSpPr>
          <p:cNvPr id="248" name="Shape Method"/>
          <p:cNvSpPr txBox="1"/>
          <p:nvPr/>
        </p:nvSpPr>
        <p:spPr>
          <a:xfrm>
            <a:off x="4883112" y="8326966"/>
            <a:ext cx="323857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Shape Method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What is an ideal georefer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What is an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ideal</a:t>
            </a:r>
            <a:r>
              <a:t> georeference?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What is a georefer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r>
              <a:t>What is a georeference?</a:t>
            </a:r>
          </a:p>
        </p:txBody>
      </p:sp>
      <p:pic>
        <p:nvPicPr>
          <p:cNvPr id="172" name="Screen Shot 2015-07-16 at 9.59.41 AM.png" descr="Screen Shot 2015-07-16 at 9.59.4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853" y="2563683"/>
            <a:ext cx="5203094" cy="7062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What is an ideal georefer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What is an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ideal</a:t>
            </a:r>
            <a:r>
              <a:t> georeference?</a:t>
            </a:r>
          </a:p>
        </p:txBody>
      </p:sp>
      <p:sp>
        <p:nvSpPr>
          <p:cNvPr id="253" name="A numerical description of a…"/>
          <p:cNvSpPr txBox="1"/>
          <p:nvPr/>
        </p:nvSpPr>
        <p:spPr>
          <a:xfrm>
            <a:off x="2776791" y="3344333"/>
            <a:ext cx="7451218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/>
            </a:pPr>
            <a:r>
              <a:t>A numerical description of a </a:t>
            </a:r>
          </a:p>
          <a:p>
            <a:pPr>
              <a:defRPr sz="4500"/>
            </a:pPr>
            <a:r>
              <a:t>place that can be mapped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What is an ideal georefer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What is an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ideal</a:t>
            </a:r>
            <a:r>
              <a:t> georeference?</a:t>
            </a:r>
          </a:p>
        </p:txBody>
      </p:sp>
      <p:sp>
        <p:nvSpPr>
          <p:cNvPr id="256" name="A numerical description of a…"/>
          <p:cNvSpPr txBox="1"/>
          <p:nvPr/>
        </p:nvSpPr>
        <p:spPr>
          <a:xfrm>
            <a:off x="2776791" y="3344333"/>
            <a:ext cx="7451218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/>
            </a:pPr>
            <a:r>
              <a:t>A numerical description of a </a:t>
            </a:r>
          </a:p>
          <a:p>
            <a:pPr>
              <a:defRPr sz="4500"/>
            </a:pPr>
            <a:r>
              <a:t>place that can be mapped</a:t>
            </a:r>
          </a:p>
        </p:txBody>
      </p:sp>
      <p:sp>
        <p:nvSpPr>
          <p:cNvPr id="257" name="and that describes the spatial…"/>
          <p:cNvSpPr txBox="1"/>
          <p:nvPr/>
        </p:nvSpPr>
        <p:spPr>
          <a:xfrm>
            <a:off x="1648650" y="5213349"/>
            <a:ext cx="970750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/>
            </a:pPr>
            <a:r>
              <a:t>and that describes the spatial </a:t>
            </a:r>
          </a:p>
          <a:p>
            <a:pPr>
              <a:defRPr sz="4500"/>
            </a:pPr>
            <a:r>
              <a:t>extent of a locality and its associated uncertainties 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What is an ideal georefer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What is an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ideal</a:t>
            </a:r>
            <a:r>
              <a:t> georeference?</a:t>
            </a:r>
          </a:p>
        </p:txBody>
      </p:sp>
      <p:sp>
        <p:nvSpPr>
          <p:cNvPr id="260" name="A numerical description of a…"/>
          <p:cNvSpPr txBox="1"/>
          <p:nvPr/>
        </p:nvSpPr>
        <p:spPr>
          <a:xfrm>
            <a:off x="2776791" y="3344333"/>
            <a:ext cx="7451218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/>
            </a:pPr>
            <a:r>
              <a:t>A numerical description of a </a:t>
            </a:r>
          </a:p>
          <a:p>
            <a:pPr>
              <a:defRPr sz="4500"/>
            </a:pPr>
            <a:r>
              <a:t>place that can be mapped</a:t>
            </a:r>
          </a:p>
        </p:txBody>
      </p:sp>
      <p:sp>
        <p:nvSpPr>
          <p:cNvPr id="261" name="and that describes the spatial…"/>
          <p:cNvSpPr txBox="1"/>
          <p:nvPr/>
        </p:nvSpPr>
        <p:spPr>
          <a:xfrm>
            <a:off x="1648650" y="5213349"/>
            <a:ext cx="970750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/>
            </a:pPr>
            <a:r>
              <a:t>and that describes the spatial </a:t>
            </a:r>
          </a:p>
          <a:p>
            <a:pPr>
              <a:defRPr sz="4500"/>
            </a:pPr>
            <a:r>
              <a:t>extent of a locality and its associated uncertainties </a:t>
            </a:r>
          </a:p>
        </p:txBody>
      </p:sp>
      <p:sp>
        <p:nvSpPr>
          <p:cNvPr id="262" name="as well as possible"/>
          <p:cNvSpPr txBox="1"/>
          <p:nvPr/>
        </p:nvSpPr>
        <p:spPr>
          <a:xfrm>
            <a:off x="4031805" y="7768166"/>
            <a:ext cx="494119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as well as possible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How to do i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do it?</a:t>
            </a:r>
          </a:p>
        </p:txBody>
      </p:sp>
      <p:pic>
        <p:nvPicPr>
          <p:cNvPr id="265" name="maps.jpg" descr="map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800" y="2416113"/>
            <a:ext cx="6938142" cy="420746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66" name="Paper Maps…"/>
          <p:cNvSpPr txBox="1"/>
          <p:nvPr/>
        </p:nvSpPr>
        <p:spPr>
          <a:xfrm>
            <a:off x="321377" y="2512483"/>
            <a:ext cx="4649370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Paper Maps</a:t>
            </a:r>
          </a:p>
          <a:p>
            <a:pPr marL="444500" indent="-444500" algn="l">
              <a:buSzPct val="75000"/>
              <a:buChar char="•"/>
            </a:pPr>
            <a:r>
              <a:t>Time-consuming</a:t>
            </a:r>
          </a:p>
          <a:p>
            <a:pPr marL="444500" indent="-444500" algn="l">
              <a:buSzPct val="75000"/>
              <a:buChar char="•"/>
            </a:pPr>
            <a:r>
              <a:t>Good quality paper </a:t>
            </a:r>
          </a:p>
          <a:p>
            <a:pPr lvl="2" algn="l"/>
            <a:r>
              <a:t>maps may be hard </a:t>
            </a:r>
          </a:p>
          <a:p>
            <a:pPr lvl="2" algn="l"/>
            <a:r>
              <a:t>to find </a:t>
            </a:r>
          </a:p>
        </p:txBody>
      </p:sp>
      <p:pic>
        <p:nvPicPr>
          <p:cNvPr id="267" name="computer.png" descr="comput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55" y="5687279"/>
            <a:ext cx="5943367" cy="3894144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Internet Resources"/>
          <p:cNvSpPr txBox="1"/>
          <p:nvPr/>
        </p:nvSpPr>
        <p:spPr>
          <a:xfrm>
            <a:off x="6762055" y="7550150"/>
            <a:ext cx="42558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Internet Resources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124" y="47149"/>
            <a:ext cx="7450552" cy="2235167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www.museum.tulane.edu/geolocate/"/>
          <p:cNvSpPr txBox="1"/>
          <p:nvPr/>
        </p:nvSpPr>
        <p:spPr>
          <a:xfrm>
            <a:off x="3424633" y="2194772"/>
            <a:ext cx="615553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hlinkClick r:id="rId3"/>
              </a:rPr>
              <a:t>https://www.geo-locate.org/</a:t>
            </a:r>
            <a:endParaRPr dirty="0"/>
          </a:p>
        </p:txBody>
      </p:sp>
      <p:sp>
        <p:nvSpPr>
          <p:cNvPr id="272" name="Software services for georeferencing of natural history collection data…"/>
          <p:cNvSpPr txBox="1"/>
          <p:nvPr/>
        </p:nvSpPr>
        <p:spPr>
          <a:xfrm>
            <a:off x="501840" y="3509433"/>
            <a:ext cx="11895202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/>
            </a:pPr>
            <a:r>
              <a:t>Software services for georeferencing of natural history collection data</a:t>
            </a:r>
          </a:p>
          <a:p>
            <a:pPr algn="l">
              <a:defRPr sz="3000"/>
            </a:pPr>
            <a:r>
              <a:t>Automated georeferencing</a:t>
            </a:r>
          </a:p>
          <a:p>
            <a:pPr algn="l">
              <a:defRPr sz="3000"/>
            </a:pPr>
            <a:r>
              <a:t>Verification and correction</a:t>
            </a:r>
          </a:p>
          <a:p>
            <a:pPr algn="l">
              <a:defRPr sz="3000"/>
            </a:pPr>
            <a:r>
              <a:t>Multi-lingual</a:t>
            </a:r>
          </a:p>
          <a:p>
            <a:pPr algn="l">
              <a:defRPr sz="3000"/>
            </a:pPr>
            <a:r>
              <a:t>Interoperability</a:t>
            </a:r>
          </a:p>
          <a:p>
            <a:pPr algn="l">
              <a:defRPr sz="3000"/>
            </a:pPr>
            <a:r>
              <a:t>Training</a:t>
            </a:r>
          </a:p>
          <a:p>
            <a:pPr algn="l">
              <a:defRPr sz="3000"/>
            </a:pPr>
            <a:r>
              <a:t>Uncertainty determination</a:t>
            </a:r>
          </a:p>
          <a:p>
            <a:pPr algn="l">
              <a:defRPr sz="3000"/>
            </a:pPr>
            <a:r>
              <a:t>Batch processing</a:t>
            </a:r>
          </a:p>
          <a:p>
            <a:pPr algn="l">
              <a:defRPr sz="3000"/>
            </a:pPr>
            <a:r>
              <a:t>Collaborative georeferencing</a:t>
            </a:r>
          </a:p>
          <a:p>
            <a:pPr algn="l">
              <a:defRPr sz="3000"/>
            </a:pPr>
            <a:r>
              <a:t>Geographic visualization</a:t>
            </a:r>
          </a:p>
          <a:p>
            <a:pPr algn="l">
              <a:defRPr sz="3000"/>
            </a:pPr>
            <a:r>
              <a:t>Kml export</a:t>
            </a:r>
          </a:p>
        </p:txBody>
      </p:sp>
      <p:pic>
        <p:nvPicPr>
          <p:cNvPr id="273" name="image23.png" descr="image2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462" y="4343491"/>
            <a:ext cx="3746823" cy="3462685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  <p:pic>
        <p:nvPicPr>
          <p:cNvPr id="274" name="geolocatescreenshot" descr="geolocatescreensho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403" y="6152601"/>
            <a:ext cx="3846080" cy="3129749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eoLocate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GeoLocate Workflow</a:t>
            </a:r>
          </a:p>
        </p:txBody>
      </p:sp>
      <p:grpSp>
        <p:nvGrpSpPr>
          <p:cNvPr id="298" name="Group"/>
          <p:cNvGrpSpPr/>
          <p:nvPr/>
        </p:nvGrpSpPr>
        <p:grpSpPr>
          <a:xfrm>
            <a:off x="2267154" y="2344800"/>
            <a:ext cx="8470491" cy="7155267"/>
            <a:chOff x="0" y="0"/>
            <a:chExt cx="8470489" cy="7155265"/>
          </a:xfrm>
        </p:grpSpPr>
        <p:pic>
          <p:nvPicPr>
            <p:cNvPr id="277" name="image27.png" descr="image27.png"/>
            <p:cNvPicPr>
              <a:picLocks noChangeAspect="1"/>
            </p:cNvPicPr>
            <p:nvPr/>
          </p:nvPicPr>
          <p:blipFill>
            <a:blip r:embed="rId2"/>
            <a:srcRect l="31256" t="16633" r="23686" b="14372"/>
            <a:stretch>
              <a:fillRect/>
            </a:stretch>
          </p:blipFill>
          <p:spPr>
            <a:xfrm>
              <a:off x="2024266" y="4038210"/>
              <a:ext cx="3360296" cy="31170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8" name="pushepatapa creek, trib. to pearl river, 7.8 miles north of bogalusa at hwy 21; Washington; LA; USA"/>
            <p:cNvSpPr/>
            <p:nvPr/>
          </p:nvSpPr>
          <p:spPr>
            <a:xfrm>
              <a:off x="3140994" y="0"/>
              <a:ext cx="5329493" cy="125301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>
              <a:lvl1pPr algn="l" defTabSz="457200">
                <a:lnSpc>
                  <a:spcPct val="90000"/>
                </a:lnSpc>
                <a:defRPr sz="2200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pushepatapa creek, trib. to pearl river, 7.8 miles north of bogalusa at hwy 21; Washington; LA; USA</a:t>
              </a:r>
            </a:p>
          </p:txBody>
        </p:sp>
        <p:sp>
          <p:nvSpPr>
            <p:cNvPr id="279" name="Georeferencing Algorithm"/>
            <p:cNvSpPr/>
            <p:nvPr/>
          </p:nvSpPr>
          <p:spPr>
            <a:xfrm>
              <a:off x="3140995" y="1749231"/>
              <a:ext cx="5329492" cy="48192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>
              <a:lvl1pPr algn="l" defTabSz="457200">
                <a:lnSpc>
                  <a:spcPct val="90000"/>
                </a:lnSpc>
                <a:defRPr sz="2200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Georeferencing Algorithm</a:t>
              </a:r>
            </a:p>
          </p:txBody>
        </p:sp>
        <p:sp>
          <p:nvSpPr>
            <p:cNvPr id="280" name="Visualize, verify &amp; adjust  output coordinates &amp; uncertainties"/>
            <p:cNvSpPr/>
            <p:nvPr/>
          </p:nvSpPr>
          <p:spPr>
            <a:xfrm>
              <a:off x="3140994" y="2769616"/>
              <a:ext cx="5329496" cy="8674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>
              <a:lvl1pPr algn="l" defTabSz="457200">
                <a:lnSpc>
                  <a:spcPct val="90000"/>
                </a:lnSpc>
                <a:defRPr sz="2200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Visualize, verify &amp; adjust  output coordinates &amp; uncertainties</a:t>
              </a:r>
            </a:p>
          </p:txBody>
        </p:sp>
        <p:sp>
          <p:nvSpPr>
            <p:cNvPr id="281" name="Data Entry &amp; Preparation"/>
            <p:cNvSpPr txBox="1"/>
            <p:nvPr/>
          </p:nvSpPr>
          <p:spPr>
            <a:xfrm>
              <a:off x="583532" y="269228"/>
              <a:ext cx="1865781" cy="874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algn="r" defTabSz="457200">
                <a:lnSpc>
                  <a:spcPct val="90000"/>
                </a:lnSpc>
                <a:defRPr sz="22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Data Entry &amp;</a:t>
              </a:r>
              <a:br/>
              <a:r>
                <a:t>Preparation</a:t>
              </a:r>
            </a:p>
          </p:txBody>
        </p:sp>
        <p:sp>
          <p:nvSpPr>
            <p:cNvPr id="282" name="Automated Processing"/>
            <p:cNvSpPr txBox="1"/>
            <p:nvPr/>
          </p:nvSpPr>
          <p:spPr>
            <a:xfrm>
              <a:off x="808540" y="1777690"/>
              <a:ext cx="1665744" cy="874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algn="r" defTabSz="457200">
                <a:lnSpc>
                  <a:spcPct val="90000"/>
                </a:lnSpc>
                <a:defRPr sz="22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Automated</a:t>
              </a:r>
              <a:br/>
              <a:r>
                <a:t>Processing</a:t>
              </a:r>
            </a:p>
          </p:txBody>
        </p:sp>
        <p:sp>
          <p:nvSpPr>
            <p:cNvPr id="283" name="Manual…"/>
            <p:cNvSpPr txBox="1"/>
            <p:nvPr/>
          </p:nvSpPr>
          <p:spPr>
            <a:xfrm>
              <a:off x="778750" y="3051616"/>
              <a:ext cx="1692256" cy="874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algn="r" defTabSz="457200">
                <a:lnSpc>
                  <a:spcPct val="90000"/>
                </a:lnSpc>
                <a:defRPr sz="22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Manual</a:t>
              </a:r>
              <a:endParaRPr sz="1600"/>
            </a:p>
            <a:p>
              <a:pPr algn="r" defTabSz="457200">
                <a:lnSpc>
                  <a:spcPct val="90000"/>
                </a:lnSpc>
                <a:defRPr sz="22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Verification</a:t>
              </a:r>
            </a:p>
          </p:txBody>
        </p:sp>
        <p:sp>
          <p:nvSpPr>
            <p:cNvPr id="284" name="Shape"/>
            <p:cNvSpPr/>
            <p:nvPr/>
          </p:nvSpPr>
          <p:spPr>
            <a:xfrm>
              <a:off x="5653789" y="1333733"/>
              <a:ext cx="397725" cy="379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lnSpc>
                  <a:spcPct val="80000"/>
                </a:lnSpc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5" name="Shape"/>
            <p:cNvSpPr/>
            <p:nvPr/>
          </p:nvSpPr>
          <p:spPr>
            <a:xfrm>
              <a:off x="5653789" y="2320903"/>
              <a:ext cx="397725" cy="379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lnSpc>
                  <a:spcPct val="80000"/>
                </a:lnSpc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6" name="latitude: 30.88797 longitude: -89.83601   uncertainty radius: 48m  uncertainty polygon: 30.88823,-89.83641, 30.88815,-89.83634, 30.88808,-89.83622…"/>
            <p:cNvSpPr/>
            <p:nvPr/>
          </p:nvSpPr>
          <p:spPr>
            <a:xfrm>
              <a:off x="5474304" y="4115757"/>
              <a:ext cx="2977396" cy="269880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algn="l" defTabSz="457200">
                <a:lnSpc>
                  <a:spcPct val="90000"/>
                </a:lnSpc>
                <a:defRPr sz="1600" i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latitude: </a:t>
              </a:r>
              <a:r>
                <a:rPr b="1" i="0"/>
                <a:t>30.88797</a:t>
              </a:r>
              <a:br>
                <a:rPr b="1" i="0"/>
              </a:br>
              <a:r>
                <a:t>longitude: </a:t>
              </a:r>
              <a:r>
                <a:rPr b="1" i="0"/>
                <a:t>-89.83601</a:t>
              </a:r>
              <a:br>
                <a:rPr b="1" i="0"/>
              </a:br>
              <a:r>
                <a:rPr b="1" i="0"/>
                <a:t> </a:t>
              </a:r>
              <a:br>
                <a:rPr b="1" i="0"/>
              </a:br>
              <a:r>
                <a:t>uncertainty radius: </a:t>
              </a:r>
              <a:r>
                <a:rPr b="1" i="0"/>
                <a:t>48m</a:t>
              </a:r>
              <a:br>
                <a:rPr b="1" i="0"/>
              </a:br>
              <a:br>
                <a:rPr b="1" i="0"/>
              </a:br>
              <a:r>
                <a:t>uncertainty polygon: </a:t>
              </a:r>
              <a:r>
                <a:rPr b="1" i="0"/>
                <a:t>30.88823,-89.83641, 30.88815,-89.83634, 30.88808,-89.83622…</a:t>
              </a:r>
            </a:p>
          </p:txBody>
        </p:sp>
        <p:sp>
          <p:nvSpPr>
            <p:cNvPr id="287" name="Line"/>
            <p:cNvSpPr/>
            <p:nvPr/>
          </p:nvSpPr>
          <p:spPr>
            <a:xfrm>
              <a:off x="2692283" y="346564"/>
              <a:ext cx="1076911" cy="5027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0"/>
                  </a:lnTo>
                  <a:lnTo>
                    <a:pt x="0" y="14872"/>
                  </a:lnTo>
                  <a:lnTo>
                    <a:pt x="21600" y="14872"/>
                  </a:lnTo>
                  <a:lnTo>
                    <a:pt x="21600" y="21600"/>
                  </a:lnTo>
                </a:path>
              </a:pathLst>
            </a:custGeom>
            <a:noFill/>
            <a:ln w="133350" cap="flat">
              <a:solidFill>
                <a:srgbClr val="A67D04"/>
              </a:solidFill>
              <a:prstDash val="solid"/>
              <a:round/>
              <a:tailEnd type="triangle" w="med" len="med"/>
            </a:ln>
            <a:effectLst>
              <a:outerShdw blurRad="50800" dist="38100" dir="81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288" name="logo.png" descr="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8941" y="6778503"/>
              <a:ext cx="995878" cy="2987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91" name="Group"/>
            <p:cNvGrpSpPr/>
            <p:nvPr/>
          </p:nvGrpSpPr>
          <p:grpSpPr>
            <a:xfrm>
              <a:off x="0" y="437598"/>
              <a:ext cx="477269" cy="477269"/>
              <a:chOff x="0" y="0"/>
              <a:chExt cx="477268" cy="477268"/>
            </a:xfrm>
          </p:grpSpPr>
          <p:sp>
            <p:nvSpPr>
              <p:cNvPr id="289" name="Circle"/>
              <p:cNvSpPr/>
              <p:nvPr/>
            </p:nvSpPr>
            <p:spPr>
              <a:xfrm>
                <a:off x="-1" y="-1"/>
                <a:ext cx="477270" cy="477270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80000"/>
                  </a:lnSpc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0" name="1"/>
              <p:cNvSpPr txBox="1"/>
              <p:nvPr/>
            </p:nvSpPr>
            <p:spPr>
              <a:xfrm>
                <a:off x="69894" y="50174"/>
                <a:ext cx="337479" cy="376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rmAutofit/>
              </a:bodyPr>
              <a:lstStyle>
                <a:lvl1pPr defTabSz="457200">
                  <a:lnSpc>
                    <a:spcPct val="80000"/>
                  </a:lnSpc>
                  <a:defRPr sz="15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grpSp>
          <p:nvGrpSpPr>
            <p:cNvPr id="294" name="Group"/>
            <p:cNvGrpSpPr/>
            <p:nvPr/>
          </p:nvGrpSpPr>
          <p:grpSpPr>
            <a:xfrm>
              <a:off x="0" y="1974336"/>
              <a:ext cx="477269" cy="477270"/>
              <a:chOff x="0" y="0"/>
              <a:chExt cx="477268" cy="477268"/>
            </a:xfrm>
          </p:grpSpPr>
          <p:sp>
            <p:nvSpPr>
              <p:cNvPr id="292" name="Circle"/>
              <p:cNvSpPr/>
              <p:nvPr/>
            </p:nvSpPr>
            <p:spPr>
              <a:xfrm>
                <a:off x="-1" y="-1"/>
                <a:ext cx="477270" cy="477270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80000"/>
                  </a:lnSpc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3" name="2"/>
              <p:cNvSpPr txBox="1"/>
              <p:nvPr/>
            </p:nvSpPr>
            <p:spPr>
              <a:xfrm>
                <a:off x="69894" y="50174"/>
                <a:ext cx="337479" cy="376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rmAutofit/>
              </a:bodyPr>
              <a:lstStyle>
                <a:lvl1pPr defTabSz="457200">
                  <a:lnSpc>
                    <a:spcPct val="80000"/>
                  </a:lnSpc>
                  <a:defRPr sz="15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</p:grpSp>
        <p:grpSp>
          <p:nvGrpSpPr>
            <p:cNvPr id="297" name="Group"/>
            <p:cNvGrpSpPr/>
            <p:nvPr/>
          </p:nvGrpSpPr>
          <p:grpSpPr>
            <a:xfrm>
              <a:off x="0" y="3241190"/>
              <a:ext cx="477269" cy="477269"/>
              <a:chOff x="0" y="0"/>
              <a:chExt cx="477268" cy="477268"/>
            </a:xfrm>
          </p:grpSpPr>
          <p:sp>
            <p:nvSpPr>
              <p:cNvPr id="295" name="Circle"/>
              <p:cNvSpPr/>
              <p:nvPr/>
            </p:nvSpPr>
            <p:spPr>
              <a:xfrm>
                <a:off x="-1" y="-1"/>
                <a:ext cx="477270" cy="477270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80000"/>
                  </a:lnSpc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6" name="3"/>
              <p:cNvSpPr txBox="1"/>
              <p:nvPr/>
            </p:nvSpPr>
            <p:spPr>
              <a:xfrm>
                <a:off x="69894" y="50174"/>
                <a:ext cx="337479" cy="376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rmAutofit/>
              </a:bodyPr>
              <a:lstStyle>
                <a:lvl1pPr defTabSz="457200">
                  <a:lnSpc>
                    <a:spcPct val="80000"/>
                  </a:lnSpc>
                  <a:defRPr sz="15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47435" y="9186313"/>
            <a:ext cx="295149" cy="3140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301" name="image28.png" descr="image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699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C:\Users\nelson\Desktop\Untitled.png" descr="C:\Users\nelson\Desktop\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0" y="3545752"/>
            <a:ext cx="4118187" cy="2318466"/>
          </a:xfrm>
          <a:prstGeom prst="rect">
            <a:avLst/>
          </a:prstGeom>
          <a:ln w="12700">
            <a:miter lim="400000"/>
          </a:ln>
          <a:effectLst>
            <a:outerShdw blurRad="88900" rotWithShape="0">
              <a:srgbClr val="000000">
                <a:alpha val="40000"/>
              </a:srgbClr>
            </a:outerShdw>
          </a:effectLst>
        </p:spPr>
      </p:pic>
      <p:sp>
        <p:nvSpPr>
          <p:cNvPr id="303" name="Shape"/>
          <p:cNvSpPr/>
          <p:nvPr/>
        </p:nvSpPr>
        <p:spPr>
          <a:xfrm rot="1739220">
            <a:off x="1158284" y="6742100"/>
            <a:ext cx="433494" cy="866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4" name="Shape"/>
          <p:cNvSpPr/>
          <p:nvPr/>
        </p:nvSpPr>
        <p:spPr>
          <a:xfrm rot="16200000">
            <a:off x="4832341" y="8669866"/>
            <a:ext cx="433494" cy="866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5" name="Core Features"/>
          <p:cNvSpPr txBox="1"/>
          <p:nvPr/>
        </p:nvSpPr>
        <p:spPr>
          <a:xfrm>
            <a:off x="3638549" y="306916"/>
            <a:ext cx="5727701" cy="11811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Core Features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47435" y="9186313"/>
            <a:ext cx="295149" cy="3140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308" name="image28.png" descr="image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C:\Users\nelson\Desktop\Untitled.png" descr="C:\Users\nelson\Desktop\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0" y="3545752"/>
            <a:ext cx="4118187" cy="2318466"/>
          </a:xfrm>
          <a:prstGeom prst="rect">
            <a:avLst/>
          </a:prstGeom>
          <a:ln w="12700">
            <a:miter lim="400000"/>
          </a:ln>
          <a:effectLst>
            <a:outerShdw blurRad="88900" rotWithShape="0">
              <a:srgbClr val="000000">
                <a:alpha val="40000"/>
              </a:srgbClr>
            </a:outerShdw>
          </a:effectLst>
        </p:spPr>
      </p:pic>
      <p:sp>
        <p:nvSpPr>
          <p:cNvPr id="310" name="Shape"/>
          <p:cNvSpPr/>
          <p:nvPr/>
        </p:nvSpPr>
        <p:spPr>
          <a:xfrm rot="2124269">
            <a:off x="2384214" y="6736773"/>
            <a:ext cx="433494" cy="866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11" name="Rectangle"/>
          <p:cNvSpPr/>
          <p:nvPr/>
        </p:nvSpPr>
        <p:spPr>
          <a:xfrm>
            <a:off x="2600961" y="7949517"/>
            <a:ext cx="3793066" cy="274502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12" name="Core Features"/>
          <p:cNvSpPr txBox="1"/>
          <p:nvPr/>
        </p:nvSpPr>
        <p:spPr>
          <a:xfrm>
            <a:off x="3638549" y="306916"/>
            <a:ext cx="5727701" cy="11811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Core Features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47435" y="9186313"/>
            <a:ext cx="295149" cy="3140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315" name="image28.png" descr="image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C:\Users\nelson\Desktop\Untitled.png" descr="C:\Users\nelson\Desktop\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0" y="3545752"/>
            <a:ext cx="4118187" cy="2318466"/>
          </a:xfrm>
          <a:prstGeom prst="rect">
            <a:avLst/>
          </a:prstGeom>
          <a:ln w="12700">
            <a:miter lim="400000"/>
          </a:ln>
          <a:effectLst>
            <a:outerShdw blurRad="88900" rotWithShape="0">
              <a:srgbClr val="000000">
                <a:alpha val="40000"/>
              </a:srgbClr>
            </a:outerShdw>
          </a:effectLst>
        </p:spPr>
      </p:pic>
      <p:sp>
        <p:nvSpPr>
          <p:cNvPr id="317" name="Shape"/>
          <p:cNvSpPr/>
          <p:nvPr/>
        </p:nvSpPr>
        <p:spPr>
          <a:xfrm rot="16200000">
            <a:off x="12037773" y="541866"/>
            <a:ext cx="433495" cy="866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18" name="Shape"/>
          <p:cNvSpPr/>
          <p:nvPr/>
        </p:nvSpPr>
        <p:spPr>
          <a:xfrm rot="16200000">
            <a:off x="12062784" y="1072618"/>
            <a:ext cx="433494" cy="866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19" name="Core Features"/>
          <p:cNvSpPr txBox="1"/>
          <p:nvPr/>
        </p:nvSpPr>
        <p:spPr>
          <a:xfrm>
            <a:off x="3638549" y="306916"/>
            <a:ext cx="5727701" cy="11811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Core Features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47435" y="9186313"/>
            <a:ext cx="295149" cy="3140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322" name="image28.png" descr="image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C:\Users\nelson\Desktop\Untitled.png" descr="C:\Users\nelson\Desktop\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0" y="3545752"/>
            <a:ext cx="4118187" cy="2318466"/>
          </a:xfrm>
          <a:prstGeom prst="rect">
            <a:avLst/>
          </a:prstGeom>
          <a:ln w="12700">
            <a:miter lim="400000"/>
          </a:ln>
          <a:effectLst>
            <a:outerShdw blurRad="88900" rotWithShape="0">
              <a:srgbClr val="000000">
                <a:alpha val="40000"/>
              </a:srgbClr>
            </a:outerShdw>
          </a:effectLst>
        </p:spPr>
      </p:pic>
      <p:sp>
        <p:nvSpPr>
          <p:cNvPr id="324" name="Group"/>
          <p:cNvSpPr/>
          <p:nvPr/>
        </p:nvSpPr>
        <p:spPr>
          <a:xfrm rot="3666220">
            <a:off x="5077057" y="4230163"/>
            <a:ext cx="433494" cy="866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5" name="Core Features"/>
          <p:cNvSpPr txBox="1"/>
          <p:nvPr/>
        </p:nvSpPr>
        <p:spPr>
          <a:xfrm>
            <a:off x="3638549" y="306916"/>
            <a:ext cx="5727701" cy="11811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Core Features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What is a georefer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r>
              <a:t>What is a georeference?</a:t>
            </a:r>
          </a:p>
        </p:txBody>
      </p:sp>
      <p:pic>
        <p:nvPicPr>
          <p:cNvPr id="175" name="Screen Shot 2015-07-16 at 9.59.41 AM.png" descr="Screen Shot 2015-07-16 at 9.59.4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853" y="2563683"/>
            <a:ext cx="5203094" cy="706237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pecies: Polypodium californicum…"/>
          <p:cNvSpPr txBox="1">
            <a:spLocks noGrp="1"/>
          </p:cNvSpPr>
          <p:nvPr>
            <p:ph type="body" sz="quarter" idx="1"/>
          </p:nvPr>
        </p:nvSpPr>
        <p:spPr>
          <a:xfrm>
            <a:off x="6273800" y="7167033"/>
            <a:ext cx="5054600" cy="228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round/>
          </a:ln>
        </p:spPr>
        <p:txBody>
          <a:bodyPr lIns="45719" tIns="45719" rIns="45719" bIns="45719" anchor="t"/>
          <a:lstStyle/>
          <a:p>
            <a:pPr marL="0" indent="0" algn="ctr" defTabSz="457200">
              <a:lnSpc>
                <a:spcPct val="80000"/>
              </a:lnSpc>
              <a:spcBef>
                <a:spcPts val="500"/>
              </a:spcBef>
              <a:buSzTx/>
              <a:buFont typeface="Arial"/>
              <a:buNone/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r>
              <a:t>Species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1"/>
              <a:t>Polypodium californicum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indent="0" algn="ctr" defTabSz="457200">
              <a:lnSpc>
                <a:spcPct val="80000"/>
              </a:lnSpc>
              <a:spcBef>
                <a:spcPts val="500"/>
              </a:spcBef>
              <a:buSzTx/>
              <a:buFont typeface="Arial"/>
              <a:buNone/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r>
              <a:t>State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: CA </a:t>
            </a:r>
          </a:p>
          <a:p>
            <a:pPr marL="0" indent="0" algn="ctr" defTabSz="457200">
              <a:lnSpc>
                <a:spcPct val="80000"/>
              </a:lnSpc>
              <a:spcBef>
                <a:spcPts val="500"/>
              </a:spcBef>
              <a:buSzTx/>
              <a:buFont typeface="Arial"/>
              <a:buNone/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r>
              <a:t>County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: Marin </a:t>
            </a:r>
          </a:p>
          <a:p>
            <a:pPr marL="0" indent="0" algn="ctr" defTabSz="457200">
              <a:lnSpc>
                <a:spcPct val="80000"/>
              </a:lnSpc>
              <a:spcBef>
                <a:spcPts val="500"/>
              </a:spcBef>
              <a:buSzTx/>
              <a:buFont typeface="Arial"/>
              <a:buNone/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r>
              <a:t>Locality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: Marin Municipal Water District Lands: Mount Tamalpais. Middle Peak Rd. culvert RT-3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47435" y="9186313"/>
            <a:ext cx="295149" cy="3140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grpSp>
        <p:nvGrpSpPr>
          <p:cNvPr id="330" name="Group"/>
          <p:cNvGrpSpPr/>
          <p:nvPr/>
        </p:nvGrpSpPr>
        <p:grpSpPr>
          <a:xfrm>
            <a:off x="-1" y="5"/>
            <a:ext cx="13004801" cy="9753602"/>
            <a:chOff x="0" y="3"/>
            <a:chExt cx="13004799" cy="9753601"/>
          </a:xfrm>
        </p:grpSpPr>
        <p:pic>
          <p:nvPicPr>
            <p:cNvPr id="328" name="image32.png" descr="image3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3"/>
              <a:ext cx="13004800" cy="6652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9" name="image33.png" descr="image33.png"/>
            <p:cNvPicPr>
              <a:picLocks noChangeAspect="1"/>
            </p:cNvPicPr>
            <p:nvPr/>
          </p:nvPicPr>
          <p:blipFill>
            <a:blip r:embed="rId3"/>
            <a:srcRect t="51036"/>
            <a:stretch>
              <a:fillRect/>
            </a:stretch>
          </p:blipFill>
          <p:spPr>
            <a:xfrm>
              <a:off x="1" y="5846674"/>
              <a:ext cx="13004799" cy="39069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1" name="Batch Georeferencing"/>
          <p:cNvSpPr txBox="1"/>
          <p:nvPr/>
        </p:nvSpPr>
        <p:spPr>
          <a:xfrm>
            <a:off x="2057019" y="306916"/>
            <a:ext cx="8890763" cy="11811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Batch Georeferencing</a:t>
            </a:r>
          </a:p>
        </p:txBody>
      </p:sp>
      <p:sp>
        <p:nvSpPr>
          <p:cNvPr id="332" name="Group"/>
          <p:cNvSpPr/>
          <p:nvPr/>
        </p:nvSpPr>
        <p:spPr>
          <a:xfrm rot="3666220">
            <a:off x="6196149" y="5163400"/>
            <a:ext cx="996663" cy="1993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3" name="Group"/>
          <p:cNvSpPr/>
          <p:nvPr/>
        </p:nvSpPr>
        <p:spPr>
          <a:xfrm rot="3666220">
            <a:off x="7610083" y="7491733"/>
            <a:ext cx="996662" cy="199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Ma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Google Maps</a:t>
            </a:r>
          </a:p>
        </p:txBody>
      </p:sp>
      <p:sp>
        <p:nvSpPr>
          <p:cNvPr id="385" name="Search and directions…"/>
          <p:cNvSpPr txBox="1">
            <a:spLocks noGrp="1"/>
          </p:cNvSpPr>
          <p:nvPr>
            <p:ph type="body" idx="1"/>
          </p:nvPr>
        </p:nvSpPr>
        <p:spPr>
          <a:xfrm>
            <a:off x="224366" y="2603500"/>
            <a:ext cx="7764596" cy="691442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73379" indent="-373379" defTabSz="490727">
              <a:spcBef>
                <a:spcPts val="3500"/>
              </a:spcBef>
              <a:defRPr sz="3024" b="1">
                <a:latin typeface="Helvetica"/>
                <a:ea typeface="Helvetica"/>
                <a:cs typeface="Helvetica"/>
                <a:sym typeface="Helvetica"/>
              </a:defRPr>
            </a:pPr>
            <a:r>
              <a:t>Search and directions</a:t>
            </a:r>
          </a:p>
          <a:p>
            <a:pPr marL="746759" lvl="1" indent="-373379" defTabSz="490727">
              <a:spcBef>
                <a:spcPts val="3500"/>
              </a:spcBef>
              <a:defRPr sz="3024"/>
            </a:pPr>
            <a:r>
              <a:t>Free text search</a:t>
            </a:r>
          </a:p>
          <a:p>
            <a:pPr marL="746759" lvl="1" indent="-373379" defTabSz="490727">
              <a:spcBef>
                <a:spcPts val="3500"/>
              </a:spcBef>
              <a:defRPr sz="3024"/>
            </a:pPr>
            <a:r>
              <a:t>Directions for traveling by car, bike, public transportation, or foot</a:t>
            </a:r>
          </a:p>
          <a:p>
            <a:pPr marL="746759" lvl="1" indent="-373379" defTabSz="490727">
              <a:spcBef>
                <a:spcPts val="3500"/>
              </a:spcBef>
              <a:defRPr sz="3024"/>
            </a:pPr>
            <a:r>
              <a:t>Data compiled from different sources</a:t>
            </a:r>
          </a:p>
          <a:p>
            <a:pPr marL="373379" indent="-373379" defTabSz="490727">
              <a:spcBef>
                <a:spcPts val="3500"/>
              </a:spcBef>
              <a:defRPr sz="3024" b="1">
                <a:latin typeface="Helvetica"/>
                <a:ea typeface="Helvetica"/>
                <a:cs typeface="Helvetica"/>
                <a:sym typeface="Helvetica"/>
              </a:defRPr>
            </a:pPr>
            <a:r>
              <a:t>Maps</a:t>
            </a:r>
          </a:p>
          <a:p>
            <a:pPr marL="746759" lvl="1" indent="-373379" defTabSz="490727">
              <a:spcBef>
                <a:spcPts val="3500"/>
              </a:spcBef>
              <a:defRPr sz="3024"/>
            </a:pPr>
            <a:r>
              <a:t>Views: map, satellite, terrain, Google Street View</a:t>
            </a:r>
          </a:p>
          <a:p>
            <a:pPr marL="746759" lvl="1" indent="-373379" defTabSz="490727">
              <a:spcBef>
                <a:spcPts val="3500"/>
              </a:spcBef>
              <a:defRPr sz="3024"/>
            </a:pPr>
            <a:r>
              <a:t>Sources of maps indicated at bottom </a:t>
            </a:r>
          </a:p>
        </p:txBody>
      </p:sp>
      <p:pic>
        <p:nvPicPr>
          <p:cNvPr id="386" name="image36.png" descr="image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068" y="2841051"/>
            <a:ext cx="4358548" cy="58113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Falling Ra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Falling Rain</a:t>
            </a:r>
          </a:p>
        </p:txBody>
      </p:sp>
      <p:sp>
        <p:nvSpPr>
          <p:cNvPr id="389" name="Worldwide gazetteer for cities and towns…"/>
          <p:cNvSpPr txBox="1">
            <a:spLocks noGrp="1"/>
          </p:cNvSpPr>
          <p:nvPr>
            <p:ph type="body" sz="half" idx="1"/>
          </p:nvPr>
        </p:nvSpPr>
        <p:spPr>
          <a:xfrm>
            <a:off x="190500" y="2609850"/>
            <a:ext cx="5511139" cy="6286500"/>
          </a:xfrm>
          <a:prstGeom prst="rect">
            <a:avLst/>
          </a:prstGeom>
        </p:spPr>
        <p:txBody>
          <a:bodyPr/>
          <a:lstStyle/>
          <a:p>
            <a:pPr marL="328929" indent="-328929" defTabSz="432308">
              <a:spcBef>
                <a:spcPts val="3100"/>
              </a:spcBef>
              <a:defRPr sz="2664"/>
            </a:pPr>
            <a:r>
              <a:t>Worldwide gazetteer for cities and towns</a:t>
            </a:r>
          </a:p>
          <a:p>
            <a:pPr marL="328929" indent="-328929" defTabSz="432308">
              <a:spcBef>
                <a:spcPts val="3100"/>
              </a:spcBef>
              <a:defRPr sz="2664"/>
            </a:pPr>
            <a:r>
              <a:t>Great for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hard to find localities, especially outside US</a:t>
            </a:r>
          </a:p>
          <a:p>
            <a:pPr marL="657859" lvl="1" indent="-328929" defTabSz="432308">
              <a:spcBef>
                <a:spcPts val="3100"/>
              </a:spcBef>
              <a:defRPr sz="2664"/>
            </a:pPr>
            <a:r>
              <a:t>No search</a:t>
            </a:r>
          </a:p>
          <a:p>
            <a:pPr marL="657859" lvl="1" indent="-328929" defTabSz="432308">
              <a:spcBef>
                <a:spcPts val="3100"/>
              </a:spcBef>
              <a:defRPr sz="2664"/>
            </a:pPr>
            <a:r>
              <a:t>Provides hierarchy, alternative names, too maps, altitude, weather information, and location of nearby towns</a:t>
            </a:r>
          </a:p>
          <a:p>
            <a:pPr marL="657859" lvl="1" indent="-328929" defTabSz="432308">
              <a:spcBef>
                <a:spcPts val="3100"/>
              </a:spcBef>
              <a:defRPr sz="2664"/>
            </a:pPr>
            <a:r>
              <a:t>Example: Qaryeh-ye Gol’alam, Velayat-e Lowgar, AF</a:t>
            </a:r>
          </a:p>
        </p:txBody>
      </p:sp>
      <p:pic>
        <p:nvPicPr>
          <p:cNvPr id="390" name="Falling Rain.png" descr="Falling Ra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631" y="2326300"/>
            <a:ext cx="7075041" cy="6504338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www.fallingrain.com"/>
          <p:cNvSpPr txBox="1"/>
          <p:nvPr/>
        </p:nvSpPr>
        <p:spPr>
          <a:xfrm>
            <a:off x="7438945" y="8769350"/>
            <a:ext cx="42044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www.fallingrain.com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etty Thesaurus of Geographic Names (TGN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Getty Thesaurus of Geographic Names (TGN)</a:t>
            </a:r>
          </a:p>
        </p:txBody>
      </p:sp>
      <p:sp>
        <p:nvSpPr>
          <p:cNvPr id="394" name="Worldwide gazetteer by The Getty…"/>
          <p:cNvSpPr txBox="1">
            <a:spLocks noGrp="1"/>
          </p:cNvSpPr>
          <p:nvPr>
            <p:ph type="body" sz="half" idx="1"/>
          </p:nvPr>
        </p:nvSpPr>
        <p:spPr>
          <a:xfrm>
            <a:off x="156633" y="2609850"/>
            <a:ext cx="5695289" cy="7183967"/>
          </a:xfrm>
          <a:prstGeom prst="rect">
            <a:avLst/>
          </a:prstGeom>
        </p:spPr>
        <p:txBody>
          <a:bodyPr/>
          <a:lstStyle/>
          <a:p>
            <a:pPr marL="337820" indent="-337820" defTabSz="443991">
              <a:spcBef>
                <a:spcPts val="3100"/>
              </a:spcBef>
              <a:defRPr sz="2736"/>
            </a:pPr>
            <a:r>
              <a:t>Worldwide gazetteer by The Getty</a:t>
            </a:r>
          </a:p>
          <a:p>
            <a:pPr marL="337820" indent="-337820" defTabSz="443991">
              <a:spcBef>
                <a:spcPts val="3100"/>
              </a:spcBef>
              <a:defRPr sz="2736"/>
            </a:pPr>
            <a:r>
              <a:t>Useful for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alternative and old names</a:t>
            </a:r>
          </a:p>
          <a:p>
            <a:pPr marL="675640" lvl="1" indent="-337820" defTabSz="443991">
              <a:spcBef>
                <a:spcPts val="3100"/>
              </a:spcBef>
              <a:defRPr sz="2736"/>
            </a:pPr>
            <a:r>
              <a:t>Feature types</a:t>
            </a:r>
          </a:p>
          <a:p>
            <a:pPr marL="675640" lvl="1" indent="-337820" defTabSz="443991">
              <a:spcBef>
                <a:spcPts val="3100"/>
              </a:spcBef>
              <a:defRPr sz="2736"/>
            </a:pPr>
            <a:r>
              <a:t>Geographical hierarchy</a:t>
            </a:r>
          </a:p>
          <a:p>
            <a:pPr marL="675640" lvl="1" indent="-337820" defTabSz="443991">
              <a:spcBef>
                <a:spcPts val="3100"/>
              </a:spcBef>
              <a:defRPr sz="2736"/>
            </a:pPr>
            <a:r>
              <a:t>Degrees-minutes, not coordinates</a:t>
            </a:r>
          </a:p>
          <a:p>
            <a:pPr marL="1013459" lvl="2" indent="-337820" defTabSz="443991">
              <a:spcBef>
                <a:spcPts val="3100"/>
              </a:spcBef>
              <a:defRPr sz="2736"/>
            </a:pPr>
            <a:r>
              <a:t>Use recent name and search in Google Maps</a:t>
            </a:r>
          </a:p>
          <a:p>
            <a:pPr marL="675640" lvl="1" indent="-337820" defTabSz="443991">
              <a:spcBef>
                <a:spcPts val="3100"/>
              </a:spcBef>
              <a:defRPr sz="2736"/>
            </a:pPr>
            <a:r>
              <a:t>Example: New Amsterdam, US</a:t>
            </a:r>
          </a:p>
        </p:txBody>
      </p:sp>
      <p:pic>
        <p:nvPicPr>
          <p:cNvPr id="395" name="Getty.png" descr="Get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878" y="2548319"/>
            <a:ext cx="7520676" cy="6914024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http://bit.ly/Getty-TGN"/>
          <p:cNvSpPr txBox="1"/>
          <p:nvPr/>
        </p:nvSpPr>
        <p:spPr>
          <a:xfrm>
            <a:off x="6960930" y="9040283"/>
            <a:ext cx="456057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http://bit.ly/Getty-TGN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FuzzyG- JRC Fuzzy Gazette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FuzzyG- JRC Fuzzy Gazetteer</a:t>
            </a:r>
          </a:p>
        </p:txBody>
      </p:sp>
      <p:sp>
        <p:nvSpPr>
          <p:cNvPr id="399" name="Worldwide gazetteer designed for bad spelling…"/>
          <p:cNvSpPr txBox="1">
            <a:spLocks noGrp="1"/>
          </p:cNvSpPr>
          <p:nvPr>
            <p:ph type="body" sz="half" idx="1"/>
          </p:nvPr>
        </p:nvSpPr>
        <p:spPr>
          <a:xfrm>
            <a:off x="122766" y="2552700"/>
            <a:ext cx="5715663" cy="6946900"/>
          </a:xfrm>
          <a:prstGeom prst="rect">
            <a:avLst/>
          </a:prstGeom>
        </p:spPr>
        <p:txBody>
          <a:bodyPr/>
          <a:lstStyle/>
          <a:p>
            <a:pPr marL="382270" indent="-382270" defTabSz="502412">
              <a:spcBef>
                <a:spcPts val="3600"/>
              </a:spcBef>
              <a:defRPr sz="3096"/>
            </a:pPr>
            <a:r>
              <a:t>Worldwide gazetteer designed for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bad spelling</a:t>
            </a:r>
          </a:p>
          <a:p>
            <a:pPr marL="382270" indent="-382270" defTabSz="502412">
              <a:spcBef>
                <a:spcPts val="3600"/>
              </a:spcBef>
              <a:defRPr sz="3096"/>
            </a:pPr>
            <a:r>
              <a:t>Useful for finding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alternative, doubtful spelling, and old names</a:t>
            </a:r>
          </a:p>
          <a:p>
            <a:pPr marL="764540" lvl="1" indent="-382270" defTabSz="502412">
              <a:spcBef>
                <a:spcPts val="3600"/>
              </a:spcBef>
              <a:defRPr sz="3096"/>
            </a:pPr>
            <a:r>
              <a:t>Feature types, by continent</a:t>
            </a:r>
          </a:p>
          <a:p>
            <a:pPr marL="764540" lvl="1" indent="-382270" defTabSz="502412">
              <a:spcBef>
                <a:spcPts val="3600"/>
              </a:spcBef>
              <a:defRPr sz="3096"/>
            </a:pPr>
            <a:r>
              <a:t>Degree-minutes, not coordinates</a:t>
            </a:r>
          </a:p>
          <a:p>
            <a:pPr marL="382270" indent="-382270" defTabSz="502412">
              <a:spcBef>
                <a:spcPts val="3600"/>
              </a:spcBef>
              <a:defRPr sz="3096"/>
            </a:pPr>
            <a:r>
              <a:t>Example: Narobi instead of Nairobi, Africa</a:t>
            </a:r>
          </a:p>
        </p:txBody>
      </p:sp>
      <p:sp>
        <p:nvSpPr>
          <p:cNvPr id="400" name="http://dma.jrc.it/services/fuzzyg/"/>
          <p:cNvSpPr txBox="1"/>
          <p:nvPr/>
        </p:nvSpPr>
        <p:spPr>
          <a:xfrm>
            <a:off x="6253765" y="8989483"/>
            <a:ext cx="66101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http://dma.jrc.it/services/fuzzyg/</a:t>
            </a:r>
          </a:p>
        </p:txBody>
      </p:sp>
      <p:pic>
        <p:nvPicPr>
          <p:cNvPr id="401" name="Picture 1" descr="Picture 1"/>
          <p:cNvPicPr>
            <a:picLocks noChangeAspect="1"/>
          </p:cNvPicPr>
          <p:nvPr/>
        </p:nvPicPr>
        <p:blipFill>
          <a:blip r:embed="rId2"/>
          <a:srcRect r="49649"/>
          <a:stretch>
            <a:fillRect/>
          </a:stretch>
        </p:blipFill>
        <p:spPr>
          <a:xfrm>
            <a:off x="5849670" y="2673792"/>
            <a:ext cx="5240641" cy="3544113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  <p:pic>
        <p:nvPicPr>
          <p:cNvPr id="402" name="Picture 1" descr="Picture 1"/>
          <p:cNvPicPr>
            <a:picLocks noChangeAspect="1"/>
          </p:cNvPicPr>
          <p:nvPr/>
        </p:nvPicPr>
        <p:blipFill>
          <a:blip r:embed="rId2"/>
          <a:srcRect l="48298"/>
          <a:stretch>
            <a:fillRect/>
          </a:stretch>
        </p:blipFill>
        <p:spPr>
          <a:xfrm>
            <a:off x="7057089" y="5166872"/>
            <a:ext cx="5677574" cy="3739303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Other tools: Visualizing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r>
              <a:t>Other tools: Visualizing data</a:t>
            </a:r>
          </a:p>
        </p:txBody>
      </p:sp>
      <p:sp>
        <p:nvSpPr>
          <p:cNvPr id="405" name="GPS Visualizer…"/>
          <p:cNvSpPr txBox="1">
            <a:spLocks noGrp="1"/>
          </p:cNvSpPr>
          <p:nvPr>
            <p:ph type="body" sz="half" idx="1"/>
          </p:nvPr>
        </p:nvSpPr>
        <p:spPr>
          <a:xfrm>
            <a:off x="461433" y="2728383"/>
            <a:ext cx="6770490" cy="6421967"/>
          </a:xfrm>
          <a:prstGeom prst="rect">
            <a:avLst/>
          </a:prstGeom>
        </p:spPr>
        <p:txBody>
          <a:bodyPr/>
          <a:lstStyle/>
          <a:p>
            <a:pPr marL="324485" indent="-324485" defTabSz="426466">
              <a:spcBef>
                <a:spcPts val="3000"/>
              </a:spcBef>
              <a:defRPr sz="2628" b="1">
                <a:latin typeface="Helvetica"/>
                <a:ea typeface="Helvetica"/>
                <a:cs typeface="Helvetica"/>
                <a:sym typeface="Helvetica"/>
              </a:defRPr>
            </a:pPr>
            <a:r>
              <a:t>GPS Visualizer</a:t>
            </a:r>
          </a:p>
          <a:p>
            <a:pPr marL="648970" lvl="1" indent="-324485" defTabSz="426466">
              <a:spcBef>
                <a:spcPts val="3000"/>
              </a:spcBef>
              <a:defRPr sz="2628"/>
            </a:pPr>
            <a:r>
              <a:t>Use to translate a file with coordinates into kml or a map</a:t>
            </a:r>
          </a:p>
          <a:p>
            <a:pPr marL="324485" indent="-324485" defTabSz="426466">
              <a:spcBef>
                <a:spcPts val="3000"/>
              </a:spcBef>
              <a:defRPr sz="2628" b="1">
                <a:latin typeface="Helvetica"/>
                <a:ea typeface="Helvetica"/>
                <a:cs typeface="Helvetica"/>
                <a:sym typeface="Helvetica"/>
              </a:defRPr>
            </a:pPr>
            <a:r>
              <a:t>Carto</a:t>
            </a:r>
          </a:p>
          <a:p>
            <a:pPr marL="648970" lvl="1" indent="-324485" defTabSz="426466">
              <a:spcBef>
                <a:spcPts val="3000"/>
              </a:spcBef>
              <a:defRPr sz="2628"/>
            </a:pPr>
            <a:r>
              <a:t>Online geospatial database</a:t>
            </a:r>
          </a:p>
          <a:p>
            <a:pPr marL="648970" lvl="1" indent="-324485" defTabSz="426466">
              <a:spcBef>
                <a:spcPts val="3000"/>
              </a:spcBef>
              <a:defRPr sz="2628"/>
            </a:pPr>
            <a:r>
              <a:t>Drag and drop CSV upload</a:t>
            </a:r>
          </a:p>
          <a:p>
            <a:pPr marL="648970" lvl="1" indent="-324485" defTabSz="426466">
              <a:spcBef>
                <a:spcPts val="3000"/>
              </a:spcBef>
              <a:defRPr sz="2628"/>
            </a:pPr>
            <a:r>
              <a:t>Easy customization of map</a:t>
            </a:r>
          </a:p>
          <a:p>
            <a:pPr marL="648970" lvl="1" indent="-324485" defTabSz="426466">
              <a:spcBef>
                <a:spcPts val="3000"/>
              </a:spcBef>
              <a:defRPr sz="2628"/>
            </a:pPr>
            <a:r>
              <a:t>Share and embed map</a:t>
            </a:r>
          </a:p>
          <a:p>
            <a:pPr marL="648970" lvl="1" indent="-324485" defTabSz="426466">
              <a:spcBef>
                <a:spcPts val="3000"/>
              </a:spcBef>
              <a:defRPr sz="2628"/>
            </a:pPr>
            <a:r>
              <a:t>Powerful development tools</a:t>
            </a:r>
          </a:p>
        </p:txBody>
      </p:sp>
      <p:pic>
        <p:nvPicPr>
          <p:cNvPr id="406" name="image41.png" descr="image41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728" y="2629305"/>
            <a:ext cx="5152248" cy="1544451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  <p:sp>
        <p:nvSpPr>
          <p:cNvPr id="407" name="http://www.gpsvisualizer.com/"/>
          <p:cNvSpPr txBox="1"/>
          <p:nvPr/>
        </p:nvSpPr>
        <p:spPr>
          <a:xfrm>
            <a:off x="7703525" y="4144838"/>
            <a:ext cx="5080582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indent="0" algn="l" defTabSz="457200">
              <a:defRPr sz="3000">
                <a:latin typeface="Calibri"/>
                <a:ea typeface="Calibri"/>
                <a:cs typeface="Calibri"/>
                <a:sym typeface="Calibri"/>
              </a:defRPr>
            </a:pPr>
            <a:r>
              <a:t>http://www.gpsvisualizer.com/</a:t>
            </a:r>
          </a:p>
        </p:txBody>
      </p:sp>
      <p:pic>
        <p:nvPicPr>
          <p:cNvPr id="408" name="Getty.png" descr="Gett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511" y="4755973"/>
            <a:ext cx="4948683" cy="4627779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http://carto.com"/>
          <p:cNvSpPr txBox="1"/>
          <p:nvPr/>
        </p:nvSpPr>
        <p:spPr>
          <a:xfrm>
            <a:off x="8329131" y="9096509"/>
            <a:ext cx="3167458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3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http://carto.com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eoreferencing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Georeferencing </a:t>
            </a:r>
          </a:p>
          <a:p>
            <a:pPr defTabSz="490727">
              <a:defRPr sz="6719"/>
            </a:pPr>
            <a:r>
              <a:t>Reference Guide</a:t>
            </a:r>
          </a:p>
        </p:txBody>
      </p:sp>
      <p:grpSp>
        <p:nvGrpSpPr>
          <p:cNvPr id="414" name="Screen Shot 2015-07-20 at 2.28.56 PM.png"/>
          <p:cNvGrpSpPr/>
          <p:nvPr/>
        </p:nvGrpSpPr>
        <p:grpSpPr>
          <a:xfrm>
            <a:off x="2457967" y="2597375"/>
            <a:ext cx="8088866" cy="6311450"/>
            <a:chOff x="0" y="0"/>
            <a:chExt cx="8088865" cy="6311449"/>
          </a:xfrm>
        </p:grpSpPr>
        <p:pic>
          <p:nvPicPr>
            <p:cNvPr id="412" name="image42.png" descr="image42.png"/>
            <p:cNvPicPr>
              <a:picLocks noChangeAspect="1"/>
            </p:cNvPicPr>
            <p:nvPr/>
          </p:nvPicPr>
          <p:blipFill>
            <a:blip r:embed="rId2"/>
            <a:srcRect b="20072"/>
            <a:stretch>
              <a:fillRect/>
            </a:stretch>
          </p:blipFill>
          <p:spPr>
            <a:xfrm>
              <a:off x="21783" y="21861"/>
              <a:ext cx="8045300" cy="626780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13" name="Rectangle"/>
            <p:cNvSpPr/>
            <p:nvPr/>
          </p:nvSpPr>
          <p:spPr>
            <a:xfrm>
              <a:off x="0" y="0"/>
              <a:ext cx="8088866" cy="631145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15" name="http://www.herpnet.org/herpnet/documents/GeoreferencingQuickGuide.pdf"/>
          <p:cNvSpPr txBox="1"/>
          <p:nvPr/>
        </p:nvSpPr>
        <p:spPr>
          <a:xfrm>
            <a:off x="1452340" y="9145568"/>
            <a:ext cx="10552495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http://www.herpnet.org/herpnet/documents/GeoreferencingQuickGuide.pdf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Links with lin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Links with links</a:t>
            </a:r>
          </a:p>
        </p:txBody>
      </p:sp>
      <p:pic>
        <p:nvPicPr>
          <p:cNvPr id="418" name="image45.png" descr="image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94" y="2355952"/>
            <a:ext cx="5788900" cy="227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image43.png" descr="image4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937" y="6530117"/>
            <a:ext cx="3520455" cy="2409785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http://herpnet.org/Gazetteer/GeorefResources.htm"/>
          <p:cNvSpPr txBox="1"/>
          <p:nvPr/>
        </p:nvSpPr>
        <p:spPr>
          <a:xfrm>
            <a:off x="695904" y="7514114"/>
            <a:ext cx="6357323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457200">
              <a:defRPr sz="35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"/>
                <a:ea typeface="Helvetica"/>
                <a:cs typeface="Helvetica"/>
                <a:sym typeface="Helvetica"/>
                <a:hlinkClick r:id="rId4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http://herpnet.org/Gazetteer/GeorefResources.htm</a:t>
            </a:r>
          </a:p>
        </p:txBody>
      </p:sp>
      <p:sp>
        <p:nvSpPr>
          <p:cNvPr id="423" name="https://www.idigbio.org/wiki/index.php/Georeferencing"/>
          <p:cNvSpPr txBox="1"/>
          <p:nvPr/>
        </p:nvSpPr>
        <p:spPr>
          <a:xfrm>
            <a:off x="6361987" y="2911910"/>
            <a:ext cx="6472091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457200">
              <a:defRPr sz="35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"/>
                <a:ea typeface="Helvetica"/>
                <a:cs typeface="Helvetica"/>
                <a:sym typeface="Helvetica"/>
                <a:hlinkClick r:id="rId5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https://www.idigbio.org/wiki/index.php/Georeferencing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What is a georefer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r>
              <a:t>What is a georeference?</a:t>
            </a:r>
          </a:p>
        </p:txBody>
      </p:sp>
      <p:pic>
        <p:nvPicPr>
          <p:cNvPr id="179" name="Screen Shot 2014-06-25 at 1.38.21 PM.png" descr="Screen Shot 2014-06-25 at 1.38.2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636" y="2330018"/>
            <a:ext cx="9473528" cy="6846164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  <p:sp>
        <p:nvSpPr>
          <p:cNvPr id="180" name="Arrow"/>
          <p:cNvSpPr/>
          <p:nvPr/>
        </p:nvSpPr>
        <p:spPr>
          <a:xfrm rot="5400000">
            <a:off x="4745930" y="4122902"/>
            <a:ext cx="2159001" cy="1507796"/>
          </a:xfrm>
          <a:prstGeom prst="rightArrow">
            <a:avLst>
              <a:gd name="adj1" fmla="val 32000"/>
              <a:gd name="adj2" fmla="val 53907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38100">
            <a:solidFill>
              <a:schemeClr val="accent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What is a georefer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r>
              <a:t>What is a georeference?</a:t>
            </a:r>
          </a:p>
        </p:txBody>
      </p:sp>
      <p:pic>
        <p:nvPicPr>
          <p:cNvPr id="183" name="Screen Shot 2014-06-25 at 1.38.21 PM.png" descr="Screen Shot 2014-06-25 at 1.38.2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636" y="2330018"/>
            <a:ext cx="9473528" cy="6846164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  <p:sp>
        <p:nvSpPr>
          <p:cNvPr id="184" name="Arrow"/>
          <p:cNvSpPr/>
          <p:nvPr/>
        </p:nvSpPr>
        <p:spPr>
          <a:xfrm rot="5400000">
            <a:off x="4745930" y="4122902"/>
            <a:ext cx="2159001" cy="1507796"/>
          </a:xfrm>
          <a:prstGeom prst="rightArrow">
            <a:avLst>
              <a:gd name="adj1" fmla="val 32000"/>
              <a:gd name="adj2" fmla="val 53907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38100">
            <a:solidFill>
              <a:schemeClr val="accent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5" name="A numerical description of a…"/>
          <p:cNvSpPr txBox="1"/>
          <p:nvPr/>
        </p:nvSpPr>
        <p:spPr>
          <a:xfrm>
            <a:off x="2527417" y="8011583"/>
            <a:ext cx="7949966" cy="1485901"/>
          </a:xfrm>
          <a:prstGeom prst="rect">
            <a:avLst/>
          </a:prstGeom>
          <a:solidFill>
            <a:srgbClr val="A6AAA9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 b="1">
                <a:latin typeface="Helvetica"/>
                <a:ea typeface="Helvetica"/>
                <a:cs typeface="Helvetica"/>
                <a:sym typeface="Helvetica"/>
              </a:defRPr>
            </a:pPr>
            <a:r>
              <a:t>A numerical description of a </a:t>
            </a:r>
          </a:p>
          <a:p>
            <a:pPr>
              <a:defRPr sz="4500" b="1">
                <a:latin typeface="Helvetica"/>
                <a:ea typeface="Helvetica"/>
                <a:cs typeface="Helvetica"/>
                <a:sym typeface="Helvetica"/>
              </a:defRPr>
            </a:pPr>
            <a:r>
              <a:t>place that can be mapped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What is a georefer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r>
              <a:t>What is a georeference?</a:t>
            </a:r>
          </a:p>
        </p:txBody>
      </p:sp>
      <p:pic>
        <p:nvPicPr>
          <p:cNvPr id="188" name="Screen Shot 2014-06-25 at 1.38.21 PM.png" descr="Screen Shot 2014-06-25 at 1.38.2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636" y="2330018"/>
            <a:ext cx="9473528" cy="6846164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  <p:sp>
        <p:nvSpPr>
          <p:cNvPr id="189" name="37.93, -122.59"/>
          <p:cNvSpPr txBox="1"/>
          <p:nvPr/>
        </p:nvSpPr>
        <p:spPr>
          <a:xfrm>
            <a:off x="3800231" y="2790825"/>
            <a:ext cx="3812605" cy="800101"/>
          </a:xfrm>
          <a:prstGeom prst="rect">
            <a:avLst/>
          </a:prstGeom>
          <a:solidFill>
            <a:srgbClr val="A6AAA9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37.93, -122.59</a:t>
            </a:r>
          </a:p>
        </p:txBody>
      </p:sp>
      <p:sp>
        <p:nvSpPr>
          <p:cNvPr id="190" name="Arrow"/>
          <p:cNvSpPr/>
          <p:nvPr/>
        </p:nvSpPr>
        <p:spPr>
          <a:xfrm rot="5400000">
            <a:off x="4745930" y="4122902"/>
            <a:ext cx="2159001" cy="1507796"/>
          </a:xfrm>
          <a:prstGeom prst="rightArrow">
            <a:avLst>
              <a:gd name="adj1" fmla="val 32000"/>
              <a:gd name="adj2" fmla="val 53907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38100">
            <a:solidFill>
              <a:schemeClr val="accent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1" name="A numerical description of a…"/>
          <p:cNvSpPr txBox="1"/>
          <p:nvPr/>
        </p:nvSpPr>
        <p:spPr>
          <a:xfrm>
            <a:off x="2527417" y="8011583"/>
            <a:ext cx="7949966" cy="1485901"/>
          </a:xfrm>
          <a:prstGeom prst="rect">
            <a:avLst/>
          </a:prstGeom>
          <a:solidFill>
            <a:srgbClr val="A6AAA9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 b="1">
                <a:latin typeface="Helvetica"/>
                <a:ea typeface="Helvetica"/>
                <a:cs typeface="Helvetica"/>
                <a:sym typeface="Helvetica"/>
              </a:defRPr>
            </a:pPr>
            <a:r>
              <a:t>A numerical description of a </a:t>
            </a:r>
          </a:p>
          <a:p>
            <a:pPr>
              <a:defRPr sz="4500" b="1">
                <a:latin typeface="Helvetica"/>
                <a:ea typeface="Helvetica"/>
                <a:cs typeface="Helvetica"/>
                <a:sym typeface="Helvetica"/>
              </a:defRPr>
            </a:pPr>
            <a:r>
              <a:t>place that can be mapped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y georefer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georeference?</a:t>
            </a:r>
          </a:p>
        </p:txBody>
      </p:sp>
      <p:sp>
        <p:nvSpPr>
          <p:cNvPr id="194" name="Correct geographic and specimen identification data = dependable occurrence recor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1150" indent="-311150" defTabSz="408940">
              <a:spcBef>
                <a:spcPts val="2900"/>
              </a:spcBef>
              <a:defRPr sz="2520"/>
            </a:pPr>
            <a:r>
              <a:t>Correct geographic and specimen identification data = dependable occurrence record</a:t>
            </a:r>
          </a:p>
          <a:p>
            <a:pPr marL="311150" indent="-311150" defTabSz="408940">
              <a:spcBef>
                <a:spcPts val="2900"/>
              </a:spcBef>
              <a:defRPr sz="2520"/>
            </a:pPr>
            <a:r>
              <a:t>Occurrence data validates the importance of biological collections, especially to non-taxonomists</a:t>
            </a:r>
          </a:p>
          <a:p>
            <a:pPr marL="622300" lvl="1" indent="-311150" defTabSz="408940">
              <a:spcBef>
                <a:spcPts val="2900"/>
              </a:spcBef>
              <a:defRPr sz="2520"/>
            </a:pPr>
            <a:r>
              <a:t>Distribution of populations and species ranges</a:t>
            </a:r>
          </a:p>
          <a:p>
            <a:pPr marL="622300" lvl="1" indent="-311150" defTabSz="408940">
              <a:spcBef>
                <a:spcPts val="2900"/>
              </a:spcBef>
              <a:defRPr sz="2520"/>
            </a:pPr>
            <a:r>
              <a:t>Phylogeography</a:t>
            </a:r>
          </a:p>
          <a:p>
            <a:pPr marL="622300" lvl="1" indent="-311150" defTabSz="408940">
              <a:spcBef>
                <a:spcPts val="2900"/>
              </a:spcBef>
              <a:defRPr sz="2520"/>
            </a:pPr>
            <a:r>
              <a:t>Conservation planning and biodiversity management</a:t>
            </a:r>
          </a:p>
          <a:p>
            <a:pPr marL="622300" lvl="1" indent="-311150" defTabSz="408940">
              <a:spcBef>
                <a:spcPts val="2900"/>
              </a:spcBef>
              <a:defRPr sz="2520" b="1">
                <a:latin typeface="Helvetica"/>
                <a:ea typeface="Helvetica"/>
                <a:cs typeface="Helvetica"/>
                <a:sym typeface="Helvetica"/>
              </a:defRPr>
            </a:pPr>
            <a:r>
              <a:t>Niche modeling</a:t>
            </a:r>
            <a:endParaRPr b="0">
              <a:latin typeface="+mn-lt"/>
              <a:ea typeface="+mn-ea"/>
              <a:cs typeface="+mn-cs"/>
              <a:sym typeface="Helvetica Light"/>
            </a:endParaRPr>
          </a:p>
          <a:p>
            <a:pPr marL="311150" indent="-311150" defTabSz="408940">
              <a:spcBef>
                <a:spcPts val="2900"/>
              </a:spcBef>
              <a:defRPr sz="252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+mn-lt"/>
                <a:ea typeface="+mn-ea"/>
                <a:cs typeface="+mn-cs"/>
                <a:sym typeface="Helvetica Light"/>
              </a:rPr>
              <a:t>Provides uncertainty data, which allows data to be evaluated with regards to its fitness for research applications and the resulting quality of output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ources of uncertain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Sources of uncertainty</a:t>
            </a:r>
          </a:p>
        </p:txBody>
      </p:sp>
      <p:sp>
        <p:nvSpPr>
          <p:cNvPr id="197" name="Coordinate uncertainty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25534" cy="6846028"/>
          </a:xfrm>
          <a:prstGeom prst="rect">
            <a:avLst/>
          </a:prstGeom>
        </p:spPr>
        <p:txBody>
          <a:bodyPr/>
          <a:lstStyle/>
          <a:p>
            <a:pPr marL="364489" indent="-364489" defTabSz="479044">
              <a:spcBef>
                <a:spcPts val="3400"/>
              </a:spcBef>
              <a:defRPr sz="2952"/>
            </a:pPr>
            <a:r>
              <a:t>Coordinate uncertainty</a:t>
            </a:r>
          </a:p>
          <a:p>
            <a:pPr marL="364489" indent="-364489" defTabSz="479044">
              <a:spcBef>
                <a:spcPts val="3400"/>
              </a:spcBef>
              <a:defRPr sz="2952"/>
            </a:pPr>
            <a:r>
              <a:t>Map scale</a:t>
            </a:r>
          </a:p>
          <a:p>
            <a:pPr marL="364489" indent="-364489" defTabSz="479044">
              <a:spcBef>
                <a:spcPts val="3400"/>
              </a:spcBef>
              <a:defRPr sz="2952"/>
            </a:pPr>
            <a:r>
              <a:t>GPS accuracy</a:t>
            </a:r>
          </a:p>
          <a:p>
            <a:pPr marL="364489" indent="-364489" defTabSz="479044">
              <a:spcBef>
                <a:spcPts val="3400"/>
              </a:spcBef>
              <a:defRPr sz="2952"/>
            </a:pPr>
            <a:r>
              <a:t>Unknown datum</a:t>
            </a:r>
          </a:p>
          <a:p>
            <a:pPr marL="364489" indent="-364489" defTabSz="479044">
              <a:spcBef>
                <a:spcPts val="3400"/>
              </a:spcBef>
              <a:defRPr sz="2952"/>
            </a:pPr>
            <a:r>
              <a:t>Imprecision in direction measurements</a:t>
            </a:r>
          </a:p>
          <a:p>
            <a:pPr marL="364489" indent="-364489" defTabSz="479044">
              <a:spcBef>
                <a:spcPts val="3400"/>
              </a:spcBef>
              <a:defRPr sz="2952"/>
            </a:pPr>
            <a:r>
              <a:t>Imprecision in distance measurements</a:t>
            </a:r>
          </a:p>
          <a:p>
            <a:pPr marL="364489" indent="-364489" defTabSz="479044">
              <a:spcBef>
                <a:spcPts val="3400"/>
              </a:spcBef>
              <a:defRPr sz="2952"/>
            </a:pPr>
            <a:r>
              <a:t>Extent of locality</a:t>
            </a: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849" y="3391080"/>
            <a:ext cx="6766360" cy="359462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9" name="20° 30’ N 112° 36’ W"/>
          <p:cNvSpPr txBox="1"/>
          <p:nvPr/>
        </p:nvSpPr>
        <p:spPr>
          <a:xfrm>
            <a:off x="6883796" y="2459773"/>
            <a:ext cx="4548238" cy="70232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20° 30’ N 112° 36’ W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143" y="7259775"/>
            <a:ext cx="3278127" cy="228183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866" y="7259775"/>
            <a:ext cx="3447026" cy="228183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oordinate uncertain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Coordinate uncertainty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77" y="3014621"/>
            <a:ext cx="10018446" cy="5897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852</Words>
  <Application>Microsoft Macintosh PowerPoint</Application>
  <PresentationFormat>Custom</PresentationFormat>
  <Paragraphs>169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Cambria</vt:lpstr>
      <vt:lpstr>Helvetica</vt:lpstr>
      <vt:lpstr>Helvetica Light</vt:lpstr>
      <vt:lpstr>Helvetica Neue</vt:lpstr>
      <vt:lpstr>Times New Roman</vt:lpstr>
      <vt:lpstr>White</vt:lpstr>
      <vt:lpstr>PowerPoint Presentation</vt:lpstr>
      <vt:lpstr>What is a georeference?</vt:lpstr>
      <vt:lpstr>What is a georeference?</vt:lpstr>
      <vt:lpstr>What is a georeference?</vt:lpstr>
      <vt:lpstr>What is a georeference?</vt:lpstr>
      <vt:lpstr>What is a georeference?</vt:lpstr>
      <vt:lpstr>Why georeference?</vt:lpstr>
      <vt:lpstr>Sources of uncertainty</vt:lpstr>
      <vt:lpstr>Coordinate uncertainty</vt:lpstr>
      <vt:lpstr>Map scale uncertainty</vt:lpstr>
      <vt:lpstr>GPS uncertainty</vt:lpstr>
      <vt:lpstr>Datum uncertainty</vt:lpstr>
      <vt:lpstr>Direction and Distance measurement uncertainty</vt:lpstr>
      <vt:lpstr>Extent of locality uncertainty</vt:lpstr>
      <vt:lpstr>Extent of locality uncertainty</vt:lpstr>
      <vt:lpstr>Extent of locality uncertainty</vt:lpstr>
      <vt:lpstr>Extent of locality uncertainty</vt:lpstr>
      <vt:lpstr>Extent of locality uncertainty</vt:lpstr>
      <vt:lpstr>What is an ideal georeference?</vt:lpstr>
      <vt:lpstr>What is an ideal georeference?</vt:lpstr>
      <vt:lpstr>What is an ideal georeference?</vt:lpstr>
      <vt:lpstr>What is an ideal georeference?</vt:lpstr>
      <vt:lpstr>How to do it?</vt:lpstr>
      <vt:lpstr>PowerPoint Presentation</vt:lpstr>
      <vt:lpstr>GeoLocate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Maps</vt:lpstr>
      <vt:lpstr>Falling Rain</vt:lpstr>
      <vt:lpstr>Getty Thesaurus of Geographic Names (TGN)</vt:lpstr>
      <vt:lpstr>FuzzyG- JRC Fuzzy Gazetteer</vt:lpstr>
      <vt:lpstr>Other tools: Visualizing data</vt:lpstr>
      <vt:lpstr>Georeferencing  Reference Guide</vt:lpstr>
      <vt:lpstr>Links with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Naranjo,Andre A</cp:lastModifiedBy>
  <cp:revision>7</cp:revision>
  <dcterms:modified xsi:type="dcterms:W3CDTF">2020-07-31T03:08:26Z</dcterms:modified>
</cp:coreProperties>
</file>